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DD6"/>
    <a:srgbClr val="318F9A"/>
    <a:srgbClr val="043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zej Dąbrowski" userId="bd07a659947f8113" providerId="LiveId" clId="{5D657E1C-DB37-4F17-8033-720B0CD4C411}"/>
    <pc:docChg chg="modSld">
      <pc:chgData name="Andrzej Dąbrowski" userId="bd07a659947f8113" providerId="LiveId" clId="{5D657E1C-DB37-4F17-8033-720B0CD4C411}" dt="2020-10-06T14:50:38.058" v="23" actId="20577"/>
      <pc:docMkLst>
        <pc:docMk/>
      </pc:docMkLst>
      <pc:sldChg chg="modSp mod">
        <pc:chgData name="Andrzej Dąbrowski" userId="bd07a659947f8113" providerId="LiveId" clId="{5D657E1C-DB37-4F17-8033-720B0CD4C411}" dt="2020-10-06T14:50:38.058" v="23" actId="20577"/>
        <pc:sldMkLst>
          <pc:docMk/>
          <pc:sldMk cId="2704197805" sldId="260"/>
        </pc:sldMkLst>
        <pc:spChg chg="mod">
          <ac:chgData name="Andrzej Dąbrowski" userId="bd07a659947f8113" providerId="LiveId" clId="{5D657E1C-DB37-4F17-8033-720B0CD4C411}" dt="2020-10-06T14:50:38.058" v="23" actId="20577"/>
          <ac:spMkLst>
            <pc:docMk/>
            <pc:sldMk cId="2704197805" sldId="26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CB3D4-20B5-41AB-8EB2-DD149CD36B58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A01EB-856C-4A29-A1E4-3D85A0B88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7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678E-E289-4DF6-A720-72F5D02E3F7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5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ru-R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479B-DAF8-48CA-A1FE-CDE15E786CAF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CBB1-FD97-422C-AEB9-F92E05A30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4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479B-DAF8-48CA-A1FE-CDE15E786CAF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CBB1-FD97-422C-AEB9-F92E05A30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94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479B-DAF8-48CA-A1FE-CDE15E786CAF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CBB1-FD97-422C-AEB9-F92E05A30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3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479B-DAF8-48CA-A1FE-CDE15E786CAF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CBB1-FD97-422C-AEB9-F92E05A30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0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479B-DAF8-48CA-A1FE-CDE15E786CAF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CBB1-FD97-422C-AEB9-F92E05A30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9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479B-DAF8-48CA-A1FE-CDE15E786CAF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CBB1-FD97-422C-AEB9-F92E05A30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3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479B-DAF8-48CA-A1FE-CDE15E786CAF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CBB1-FD97-422C-AEB9-F92E05A30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479B-DAF8-48CA-A1FE-CDE15E786CAF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CBB1-FD97-422C-AEB9-F92E05A30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9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479B-DAF8-48CA-A1FE-CDE15E786CAF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CBB1-FD97-422C-AEB9-F92E05A30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5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479B-DAF8-48CA-A1FE-CDE15E786CAF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CBB1-FD97-422C-AEB9-F92E05A30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8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479B-DAF8-48CA-A1FE-CDE15E786CAF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CBB1-FD97-422C-AEB9-F92E05A30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9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479B-DAF8-48CA-A1FE-CDE15E786CAF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2CBB1-FD97-422C-AEB9-F92E05A30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4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jezyki.come.uw.edu.p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ejestracja.usos.uw.edu.pl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jo.uw.edu.pl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zjo.uw.edu.pl/132-2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jo.uw.edu.pl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jestracja.usos.uw.edu.pl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0" y="0"/>
            <a:ext cx="12251413" cy="692254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98938" y="4299811"/>
            <a:ext cx="8602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Szkoła Języków Obcych</a:t>
            </a:r>
            <a:endParaRPr lang="ru-RU" sz="4800" b="1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69961" y="3523860"/>
            <a:ext cx="5657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>
                <a:solidFill>
                  <a:schemeClr val="bg1"/>
                </a:solidFill>
              </a:rPr>
              <a:t>UNIWERSYTET WARSZAWSKI</a:t>
            </a:r>
            <a:endParaRPr lang="ru-RU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3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149" y="0"/>
            <a:ext cx="12270298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1371600"/>
          </a:xfrm>
        </p:spPr>
        <p:txBody>
          <a:bodyPr/>
          <a:lstStyle/>
          <a:p>
            <a:r>
              <a:rPr lang="pl-PL" altLang="ru-RU" sz="40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Kiedy mogę zarejestrować się na lektorat?</a:t>
            </a:r>
            <a:endParaRPr lang="en-US" altLang="ru-RU" sz="4000" b="1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71800"/>
            <a:ext cx="8686800" cy="3886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l-PL" altLang="ru-RU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	</a:t>
            </a:r>
            <a:r>
              <a:rPr lang="en-US" altLang="ru-RU" sz="22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Rejestracja</a:t>
            </a:r>
            <a:r>
              <a:rPr lang="en-US" altLang="ru-RU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na</a:t>
            </a:r>
            <a:r>
              <a:rPr lang="en-US" altLang="ru-RU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lektoraty</a:t>
            </a:r>
            <a:r>
              <a:rPr lang="en-US" altLang="ru-RU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w sem. </a:t>
            </a:r>
            <a:r>
              <a:rPr lang="en-US" altLang="ru-RU" sz="22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zimowym</a:t>
            </a:r>
            <a:r>
              <a:rPr lang="en-US" altLang="ru-RU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20</a:t>
            </a:r>
            <a:r>
              <a:rPr lang="pl-PL" altLang="ru-RU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20</a:t>
            </a:r>
            <a:r>
              <a:rPr lang="en-US" altLang="ru-RU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/</a:t>
            </a:r>
            <a:r>
              <a:rPr lang="pl-PL" altLang="ru-RU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21</a:t>
            </a:r>
            <a:r>
              <a:rPr lang="en-US" altLang="ru-RU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dla</a:t>
            </a:r>
            <a:r>
              <a:rPr lang="en-US" altLang="ru-RU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studentów</a:t>
            </a:r>
            <a:r>
              <a:rPr lang="en-US" altLang="ru-RU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stacjonarnych</a:t>
            </a:r>
            <a:r>
              <a:rPr lang="en-US" altLang="ru-RU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</a:t>
            </a:r>
            <a:r>
              <a:rPr lang="en-US" altLang="ru-RU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wieczorowych</a:t>
            </a:r>
            <a:r>
              <a:rPr lang="en-US" altLang="ru-RU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:</a:t>
            </a:r>
            <a:br>
              <a:rPr lang="en-US" altLang="ru-RU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endParaRPr lang="en-US" altLang="ru-RU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en-US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II  </a:t>
            </a:r>
            <a:r>
              <a:rPr lang="en-US" altLang="ru-RU" sz="2500" b="1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tura</a:t>
            </a:r>
            <a:r>
              <a:rPr lang="en-US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:   </a:t>
            </a:r>
            <a:r>
              <a:rPr lang="pl-PL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14.</a:t>
            </a:r>
            <a:r>
              <a:rPr lang="en-US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09</a:t>
            </a:r>
            <a:r>
              <a:rPr lang="pl-PL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(od </a:t>
            </a:r>
            <a:r>
              <a:rPr lang="en-US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21:00</a:t>
            </a:r>
            <a:r>
              <a:rPr lang="pl-PL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 - 12.</a:t>
            </a:r>
            <a:r>
              <a:rPr lang="en-US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10</a:t>
            </a:r>
            <a:r>
              <a:rPr lang="pl-PL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(do </a:t>
            </a:r>
            <a:r>
              <a:rPr lang="en-US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23:59</a:t>
            </a:r>
            <a:r>
              <a:rPr lang="pl-PL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  <a:endParaRPr lang="en-US" altLang="ru-RU" sz="2500" b="1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en-US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III </a:t>
            </a:r>
            <a:r>
              <a:rPr lang="en-US" altLang="ru-RU" sz="2500" b="1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tura</a:t>
            </a:r>
            <a:r>
              <a:rPr lang="en-US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:   2</a:t>
            </a:r>
            <a:r>
              <a:rPr lang="pl-PL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6</a:t>
            </a:r>
            <a:r>
              <a:rPr lang="en-US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.10</a:t>
            </a:r>
            <a:r>
              <a:rPr lang="pl-PL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(od </a:t>
            </a:r>
            <a:r>
              <a:rPr lang="en-US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21:00</a:t>
            </a:r>
            <a:r>
              <a:rPr lang="pl-PL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  <a:r>
              <a:rPr lang="en-US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- 2</a:t>
            </a:r>
            <a:r>
              <a:rPr lang="pl-PL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9</a:t>
            </a:r>
            <a:r>
              <a:rPr lang="en-US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.10</a:t>
            </a:r>
            <a:r>
              <a:rPr lang="pl-PL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(do </a:t>
            </a:r>
            <a:r>
              <a:rPr lang="en-US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23:59</a:t>
            </a:r>
            <a:r>
              <a:rPr lang="pl-PL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  <a:endParaRPr lang="en-US" altLang="ru-RU" sz="2500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ru-RU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6801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618"/>
            <a:ext cx="12192000" cy="6897237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22485" y="97502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pl-PL" altLang="ru-RU" sz="40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Zapisałem się na lektorat, który nie spełnia moich oczekiwań. Co mogę zrobić?</a:t>
            </a:r>
            <a:br>
              <a:rPr lang="pl-PL" altLang="ru-RU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endParaRPr lang="en-US" altLang="ru-RU" sz="4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22485" y="2775245"/>
            <a:ext cx="82296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ru-RU" sz="25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	Wyrejestrowanie i zarejestrowanie się do innej grupy możliwe jest podczas trzeciej tury rejestracji. Nie będziesz miał możliwości wyrejestrowania się  po zamknięciu ostatniej tury rejestracji.</a:t>
            </a:r>
            <a:endParaRPr lang="pl-PL" altLang="ru-RU" sz="25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7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0724" cy="6911015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86192" y="2055023"/>
            <a:ext cx="8207375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ru-RU" sz="3200" b="1" dirty="0"/>
          </a:p>
          <a:p>
            <a:r>
              <a:rPr lang="en-US" altLang="ru-RU" sz="2500" dirty="0" err="1">
                <a:solidFill>
                  <a:srgbClr val="04383F"/>
                </a:solidFill>
              </a:rPr>
              <a:t>Rejestracja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na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lektoraty</a:t>
            </a:r>
            <a:r>
              <a:rPr lang="en-US" altLang="ru-RU" sz="2500" dirty="0">
                <a:solidFill>
                  <a:srgbClr val="04383F"/>
                </a:solidFill>
              </a:rPr>
              <a:t> jest </a:t>
            </a:r>
            <a:r>
              <a:rPr lang="en-US" altLang="ru-RU" sz="2500" b="1" dirty="0" err="1">
                <a:solidFill>
                  <a:srgbClr val="04383F"/>
                </a:solidFill>
              </a:rPr>
              <a:t>dwuetapowa</a:t>
            </a:r>
            <a:r>
              <a:rPr lang="en-US" altLang="ru-RU" sz="2500" b="1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i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odbywa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się</a:t>
            </a:r>
            <a:r>
              <a:rPr lang="en-US" altLang="ru-RU" sz="2500" dirty="0">
                <a:solidFill>
                  <a:srgbClr val="04383F"/>
                </a:solidFill>
              </a:rPr>
              <a:t> w </a:t>
            </a:r>
            <a:r>
              <a:rPr lang="en-US" altLang="ru-RU" sz="2500" dirty="0" err="1">
                <a:solidFill>
                  <a:srgbClr val="04383F"/>
                </a:solidFill>
              </a:rPr>
              <a:t>dwóch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różnych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serwisach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internetowych</a:t>
            </a:r>
            <a:r>
              <a:rPr lang="en-US" altLang="ru-RU" sz="2500" dirty="0">
                <a:solidFill>
                  <a:srgbClr val="04383F"/>
                </a:solidFill>
              </a:rPr>
              <a:t> UW, </a:t>
            </a:r>
            <a:r>
              <a:rPr lang="en-US" altLang="ru-RU" sz="2500" dirty="0" err="1">
                <a:solidFill>
                  <a:srgbClr val="04383F"/>
                </a:solidFill>
              </a:rPr>
              <a:t>które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muszą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dokonać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migracji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danych</a:t>
            </a:r>
            <a:r>
              <a:rPr lang="en-US" altLang="ru-RU" sz="2500" dirty="0">
                <a:solidFill>
                  <a:srgbClr val="04383F"/>
                </a:solidFill>
              </a:rPr>
              <a:t>. </a:t>
            </a:r>
          </a:p>
          <a:p>
            <a:endParaRPr lang="en-US" altLang="ru-RU" sz="2500" dirty="0">
              <a:solidFill>
                <a:srgbClr val="04383F"/>
              </a:solidFill>
            </a:endParaRPr>
          </a:p>
          <a:p>
            <a:r>
              <a:rPr lang="en-US" altLang="ru-RU" sz="2500" dirty="0" err="1">
                <a:solidFill>
                  <a:srgbClr val="04383F"/>
                </a:solidFill>
              </a:rPr>
              <a:t>Należy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poczekać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po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pierwszym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etapie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na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migracjedanych</a:t>
            </a:r>
            <a:r>
              <a:rPr lang="en-US" altLang="ru-RU" sz="2500" dirty="0">
                <a:solidFill>
                  <a:srgbClr val="04383F"/>
                </a:solidFill>
              </a:rPr>
              <a:t> do </a:t>
            </a:r>
            <a:r>
              <a:rPr lang="en-US" altLang="ru-RU" sz="2500" dirty="0" err="1">
                <a:solidFill>
                  <a:srgbClr val="04383F"/>
                </a:solidFill>
              </a:rPr>
              <a:t>drugiego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serwisu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i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dopiero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wtedy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można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się</a:t>
            </a:r>
            <a:r>
              <a:rPr lang="en-US" altLang="ru-RU" sz="2500" dirty="0">
                <a:solidFill>
                  <a:srgbClr val="04383F"/>
                </a:solidFill>
              </a:rPr>
              <a:t> </a:t>
            </a:r>
            <a:r>
              <a:rPr lang="en-US" altLang="ru-RU" sz="2500" dirty="0" err="1">
                <a:solidFill>
                  <a:srgbClr val="04383F"/>
                </a:solidFill>
              </a:rPr>
              <a:t>zapisać</a:t>
            </a:r>
            <a:r>
              <a:rPr lang="en-US" altLang="ru-RU" sz="2500" dirty="0">
                <a:solidFill>
                  <a:srgbClr val="04383F"/>
                </a:solidFill>
              </a:rPr>
              <a:t> do </a:t>
            </a:r>
            <a:r>
              <a:rPr lang="en-US" altLang="ru-RU" sz="2500" dirty="0" err="1">
                <a:solidFill>
                  <a:srgbClr val="04383F"/>
                </a:solidFill>
              </a:rPr>
              <a:t>grupy</a:t>
            </a:r>
            <a:r>
              <a:rPr lang="en-US" altLang="ru-RU" sz="2500" dirty="0">
                <a:solidFill>
                  <a:srgbClr val="04383F"/>
                </a:solidFill>
              </a:rPr>
              <a:t>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986192" y="835625"/>
            <a:ext cx="9294532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3500" dirty="0">
                <a:solidFill>
                  <a:srgbClr val="04383F"/>
                </a:solidFill>
              </a:rPr>
              <a:t>REJESTRACJA NA LEKTORATY Z JĘZYKÓW OBCYCH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04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618"/>
            <a:ext cx="12192000" cy="6897237"/>
          </a:xfrm>
          <a:prstGeom prst="rect">
            <a:avLst/>
          </a:prstGeom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79650" y="620714"/>
            <a:ext cx="7704138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32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ETAP I – test </a:t>
            </a:r>
            <a:r>
              <a:rPr lang="en-US" altLang="ru-RU" sz="3200" b="1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poziomujący</a:t>
            </a:r>
            <a:endParaRPr lang="en-US" altLang="ru-RU" sz="3200" b="1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en-US" altLang="ru-RU" sz="32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ETAP II – </a:t>
            </a:r>
            <a:r>
              <a:rPr lang="en-US" altLang="ru-RU" sz="3200" b="1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rejestracja</a:t>
            </a:r>
            <a:r>
              <a:rPr lang="en-US" altLang="ru-RU" sz="32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do </a:t>
            </a:r>
            <a:r>
              <a:rPr lang="en-US" altLang="ru-RU" sz="3200" b="1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grupy</a:t>
            </a:r>
            <a:endParaRPr lang="en-US" altLang="ru-RU" sz="3200" b="1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en-US" altLang="ru-RU" sz="3200" b="1" dirty="0">
              <a:solidFill>
                <a:srgbClr val="FF0000"/>
              </a:solidFill>
            </a:endParaRPr>
          </a:p>
          <a:p>
            <a:r>
              <a:rPr lang="en-US" altLang="ru-RU" sz="22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UWAGA: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Zanim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zarejestrujesz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się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na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lektorat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wypełnij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TEST POZIOMUJĄCY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który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pomoże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określić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poziom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zaawansowania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oraz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umożliwi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zapisanie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do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grupy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  <a:p>
            <a:endParaRPr lang="en-US" altLang="ru-RU" sz="2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Bez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wypełnienia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testu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poziomującego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NIE MOŻNA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zapisać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się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do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grup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językowych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b="1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wyższych</a:t>
            </a:r>
            <a:r>
              <a:rPr lang="en-US" altLang="ru-RU" sz="22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b="1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niż</a:t>
            </a:r>
            <a:r>
              <a:rPr lang="en-US" altLang="ru-RU" sz="22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A2</a:t>
            </a:r>
            <a:r>
              <a:rPr lang="en-US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Należy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również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b="1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poczekać</a:t>
            </a:r>
            <a:r>
              <a:rPr lang="en-US" altLang="ru-RU" sz="22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b="1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na</a:t>
            </a:r>
            <a:r>
              <a:rPr lang="en-US" altLang="ru-RU" sz="22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b="1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migrację</a:t>
            </a:r>
            <a:r>
              <a:rPr lang="en-US" altLang="ru-RU" sz="22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b="1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danych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tak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aby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wynik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testu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został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odnotowany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w </a:t>
            </a:r>
            <a:r>
              <a:rPr lang="en-US" altLang="ru-RU" sz="22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systemie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2384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hemat blokowy: proces 1"/>
          <p:cNvSpPr/>
          <p:nvPr/>
        </p:nvSpPr>
        <p:spPr>
          <a:xfrm>
            <a:off x="-60556" y="0"/>
            <a:ext cx="12311094" cy="1337954"/>
          </a:xfrm>
          <a:prstGeom prst="flowChartProcess">
            <a:avLst/>
          </a:prstGeom>
          <a:solidFill>
            <a:srgbClr val="318F9A"/>
          </a:solidFill>
          <a:ln>
            <a:solidFill>
              <a:srgbClr val="318F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24000" y="33337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32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ETAP I - TEST POZIOMUJĄCY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12161" y="1489391"/>
            <a:ext cx="114935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l-PL" altLang="ru-RU" sz="24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Testy poziomujące zamieszczone są na stronie</a:t>
            </a:r>
            <a:r>
              <a:rPr lang="en-US" altLang="ru-RU" sz="24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pl-PL" altLang="ru-RU" sz="24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hlinkClick r:id="rId2"/>
              </a:rPr>
              <a:t>jezyki.come.uw.edu.pl.</a:t>
            </a:r>
            <a:r>
              <a:rPr lang="pl-PL" altLang="ru-RU" sz="24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4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</a:t>
            </a:r>
          </a:p>
          <a:p>
            <a:r>
              <a:rPr lang="en-US" altLang="ru-RU" sz="24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	</a:t>
            </a:r>
            <a:r>
              <a:rPr lang="pl-PL" altLang="ru-RU" sz="24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Wejdź w Kategorie kursów na Testy poziomujące. </a:t>
            </a:r>
            <a:endParaRPr lang="en-US" altLang="ru-RU" sz="2400" dirty="0">
              <a:solidFill>
                <a:srgbClr val="04383F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20487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57" y="2379493"/>
            <a:ext cx="8221526" cy="423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98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371600"/>
          </a:xfrm>
        </p:spPr>
        <p:txBody>
          <a:bodyPr>
            <a:normAutofit/>
          </a:bodyPr>
          <a:lstStyle/>
          <a:p>
            <a:r>
              <a:rPr lang="pl-PL" altLang="ru-RU" sz="2200" dirty="0"/>
              <a:t> </a:t>
            </a:r>
            <a:r>
              <a:rPr lang="en-US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2. </a:t>
            </a:r>
            <a:r>
              <a:rPr lang="pl-PL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Wejdź w </a:t>
            </a:r>
            <a:r>
              <a:rPr lang="pl-PL" altLang="ru-RU" sz="22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Testy poziomujące</a:t>
            </a:r>
            <a:r>
              <a:rPr lang="pl-PL" altLang="ru-RU" sz="2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 </a:t>
            </a:r>
            <a:endParaRPr lang="en-US" altLang="ru-RU" sz="2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21508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28776"/>
            <a:ext cx="125650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20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8229600" cy="1371600"/>
          </a:xfrm>
        </p:spPr>
        <p:txBody>
          <a:bodyPr/>
          <a:lstStyle/>
          <a:p>
            <a:r>
              <a:rPr lang="en-US" altLang="ru-RU" sz="3200"/>
              <a:t>3. </a:t>
            </a:r>
            <a:r>
              <a:rPr lang="pl-PL" altLang="ru-RU" sz="3200"/>
              <a:t>Wejdź w </a:t>
            </a:r>
            <a:r>
              <a:rPr lang="pl-PL" altLang="ru-RU" sz="3200">
                <a:solidFill>
                  <a:srgbClr val="FF0000"/>
                </a:solidFill>
              </a:rPr>
              <a:t>Logowanie dla studentów UW – Centralny Serwer Uwierzytelniania UW.</a:t>
            </a:r>
            <a:r>
              <a:rPr lang="pl-PL" altLang="ru-RU" sz="4000"/>
              <a:t> </a:t>
            </a:r>
            <a:endParaRPr lang="en-US" altLang="ru-RU" sz="4000"/>
          </a:p>
        </p:txBody>
      </p:sp>
      <p:pic>
        <p:nvPicPr>
          <p:cNvPr id="22532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1700214"/>
            <a:ext cx="117379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717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4. </a:t>
            </a:r>
            <a:r>
              <a:rPr lang="pl-PL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Na stronie uwierzytelniania wpisz swój </a:t>
            </a:r>
            <a:r>
              <a:rPr lang="pl-PL" altLang="ru-RU" sz="2200" b="1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PESEL</a:t>
            </a:r>
            <a:r>
              <a:rPr lang="pl-PL" altLang="ru-RU" sz="22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pl-PL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 </a:t>
            </a:r>
            <a:r>
              <a:rPr lang="pl-PL" altLang="ru-RU" sz="2200" b="1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Hasło</a:t>
            </a:r>
            <a:r>
              <a:rPr lang="pl-PL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 </a:t>
            </a:r>
            <a:endParaRPr lang="en-US" altLang="ru-RU" sz="2200" dirty="0">
              <a:solidFill>
                <a:srgbClr val="04383F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23556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1700214"/>
            <a:ext cx="10729913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30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618"/>
            <a:ext cx="12192000" cy="6897237"/>
          </a:xfrm>
          <a:prstGeom prst="rect">
            <a:avLst/>
          </a:prstGeom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392795" y="3429000"/>
            <a:ext cx="892528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5. </a:t>
            </a:r>
            <a:r>
              <a:rPr lang="pl-PL" altLang="ru-RU" sz="24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Następnie postępuj zgodnie z instrukcją. Pamiętaj o wpisaniu hasła </a:t>
            </a:r>
            <a:r>
              <a:rPr lang="pl-PL" altLang="ru-RU" sz="24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TESTY</a:t>
            </a:r>
            <a:r>
              <a:rPr lang="pl-PL" altLang="ru-RU" sz="24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jako </a:t>
            </a:r>
            <a:r>
              <a:rPr lang="pl-PL" altLang="ru-RU" sz="24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klucz dostępu</a:t>
            </a:r>
            <a:r>
              <a:rPr lang="pl-PL" altLang="ru-RU" sz="24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 Po wejściu na test poziomujący wybieramy odpowiedni język. Na wykonanie testu mamy </a:t>
            </a:r>
            <a:r>
              <a:rPr lang="pl-PL" altLang="ru-RU" sz="24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 godzinę</a:t>
            </a:r>
            <a:r>
              <a:rPr lang="pl-PL" altLang="ru-RU" sz="24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 Test z danego języka dostępny jest tylko </a:t>
            </a:r>
            <a:r>
              <a:rPr lang="pl-PL" altLang="ru-RU" sz="24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RAZ</a:t>
            </a:r>
            <a:r>
              <a:rPr lang="en-US" altLang="ru-RU" sz="24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871689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6988"/>
            <a:ext cx="15444788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66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2781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4821" y="1167133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pl-PL" altLang="ru-RU" sz="4000" b="1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Jakich języków </a:t>
            </a:r>
            <a:br>
              <a:rPr lang="pl-PL" altLang="ru-RU" sz="4000" b="1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pl-PL" altLang="ru-RU" sz="4000" b="1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mogę się uczyć w </a:t>
            </a:r>
            <a:r>
              <a:rPr lang="pl-PL" altLang="ru-RU" sz="4000" b="1" dirty="0" err="1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SzJO</a:t>
            </a:r>
            <a:r>
              <a:rPr lang="pl-PL" altLang="ru-RU" sz="4000" b="1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UW?</a:t>
            </a:r>
            <a:br>
              <a:rPr lang="pl-PL" altLang="ru-RU" sz="4000" dirty="0"/>
            </a:br>
            <a:endParaRPr lang="en-US" altLang="ru-RU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64767" y="2709506"/>
            <a:ext cx="40386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ru-RU" sz="25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angielskiego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ru-RU" sz="25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rosyjskiego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ru-RU" sz="25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francuskiego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ru-RU" sz="25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niemieckiego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ru-RU" sz="25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hiszpańskiego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ru-RU" sz="25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włoskiego</a:t>
            </a:r>
            <a:endParaRPr lang="en-US" altLang="ru-RU" sz="2500" dirty="0">
              <a:solidFill>
                <a:srgbClr val="04383F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pl-PL" altLang="ru-RU" sz="250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8472123" y="2709506"/>
            <a:ext cx="40386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ru-RU" sz="25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norweskiego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ru-RU" sz="25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szwedzkiego 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ru-RU" sz="25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niderlandzkiego</a:t>
            </a:r>
          </a:p>
          <a:p>
            <a:pPr>
              <a:buFont typeface="Wingdings" panose="05000000000000000000" pitchFamily="2" charset="2"/>
              <a:buNone/>
            </a:pPr>
            <a:endParaRPr lang="en-US" altLang="ru-RU" sz="2500" dirty="0"/>
          </a:p>
        </p:txBody>
      </p:sp>
    </p:spTree>
    <p:extLst>
      <p:ext uri="{BB962C8B-B14F-4D97-AF65-F5344CB8AC3E}">
        <p14:creationId xmlns:p14="http://schemas.microsoft.com/office/powerpoint/2010/main" val="1240660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2781" cy="685800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3300" y="904875"/>
            <a:ext cx="8229600" cy="1371600"/>
          </a:xfrm>
        </p:spPr>
        <p:txBody>
          <a:bodyPr>
            <a:normAutofit/>
          </a:bodyPr>
          <a:lstStyle/>
          <a:p>
            <a:r>
              <a:rPr lang="en-US" altLang="ru-RU" sz="25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6. </a:t>
            </a:r>
            <a:r>
              <a:rPr lang="pl-PL" altLang="ru-RU" sz="25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Wykonaj test poziomujący i sprawdź wynik oraz sugerowany poziom zaawansowania.</a:t>
            </a:r>
            <a:br>
              <a:rPr lang="en-US" altLang="ru-RU" sz="25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endParaRPr lang="en-US" altLang="ru-RU" sz="2500" dirty="0">
              <a:solidFill>
                <a:srgbClr val="04383F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103688" y="2216150"/>
            <a:ext cx="8229600" cy="38862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pl-PL" altLang="ru-RU" sz="22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PAMIĘTAJ!</a:t>
            </a:r>
            <a:endParaRPr lang="en-US" altLang="ru-RU" sz="2200" dirty="0">
              <a:solidFill>
                <a:srgbClr val="04383F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609600" indent="-609600">
              <a:buNone/>
            </a:pPr>
            <a:r>
              <a:rPr lang="pl-PL" altLang="ru-RU" sz="22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Poziom sugerowany jest wskazówką, ale decyzję</a:t>
            </a:r>
            <a:endParaRPr lang="en-US" altLang="ru-RU" sz="2200" dirty="0">
              <a:solidFill>
                <a:srgbClr val="318F9A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609600" indent="-609600">
              <a:buNone/>
            </a:pPr>
            <a:r>
              <a:rPr lang="pl-PL" altLang="ru-RU" sz="22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do jakiej grupy chcesz się zapisać podejmujesz</a:t>
            </a:r>
            <a:endParaRPr lang="en-US" altLang="ru-RU" sz="2200" dirty="0">
              <a:solidFill>
                <a:srgbClr val="318F9A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609600" indent="-609600">
              <a:buNone/>
            </a:pPr>
            <a:r>
              <a:rPr lang="pl-PL" altLang="ru-RU" sz="22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SAMODZIELNIE.  Możesz zapisać się do grupy</a:t>
            </a:r>
            <a:endParaRPr lang="en-US" altLang="ru-RU" sz="2200" b="1" dirty="0">
              <a:solidFill>
                <a:srgbClr val="04383F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609600" indent="-609600">
              <a:buNone/>
            </a:pPr>
            <a:r>
              <a:rPr lang="pl-PL" altLang="ru-RU" sz="22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wyższej lub niższej!</a:t>
            </a:r>
            <a:endParaRPr lang="en-US" altLang="ru-RU" sz="2200" b="1" dirty="0">
              <a:solidFill>
                <a:srgbClr val="04383F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609600" indent="-609600">
              <a:buNone/>
            </a:pPr>
            <a:endParaRPr lang="en-US" altLang="ru-RU" sz="2200" dirty="0">
              <a:solidFill>
                <a:srgbClr val="318F9A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609600" indent="-609600">
              <a:buNone/>
            </a:pPr>
            <a:r>
              <a:rPr lang="pl-PL" altLang="ru-RU" sz="22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Należy odczekać do kilku godzin na migrację</a:t>
            </a:r>
            <a:endParaRPr lang="en-US" altLang="ru-RU" sz="2200" dirty="0">
              <a:solidFill>
                <a:srgbClr val="318F9A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609600" indent="-609600">
              <a:buNone/>
            </a:pPr>
            <a:r>
              <a:rPr lang="pl-PL" altLang="ru-RU" sz="22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danych do</a:t>
            </a:r>
            <a:r>
              <a:rPr lang="pl-PL" altLang="ru-RU" sz="2200" b="1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pl-PL" altLang="ru-RU" sz="22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serwisu Rejestracja żetonowa</a:t>
            </a:r>
            <a:r>
              <a:rPr lang="pl-PL" altLang="ru-RU" sz="2200" b="1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endParaRPr lang="en-US" altLang="ru-RU" sz="2200" dirty="0">
              <a:solidFill>
                <a:srgbClr val="318F9A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609600" indent="-609600"/>
            <a:endParaRPr lang="en-US" altLang="ru-RU" sz="22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31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hemat blokowy: proces 4"/>
          <p:cNvSpPr/>
          <p:nvPr/>
        </p:nvSpPr>
        <p:spPr>
          <a:xfrm>
            <a:off x="-60556" y="0"/>
            <a:ext cx="12311094" cy="1337954"/>
          </a:xfrm>
          <a:prstGeom prst="flowChartProcess">
            <a:avLst/>
          </a:prstGeom>
          <a:solidFill>
            <a:srgbClr val="318F9A"/>
          </a:solidFill>
          <a:ln>
            <a:solidFill>
              <a:srgbClr val="318F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0"/>
            <a:ext cx="8229600" cy="1371600"/>
          </a:xfrm>
        </p:spPr>
        <p:txBody>
          <a:bodyPr/>
          <a:lstStyle/>
          <a:p>
            <a:pPr algn="ctr"/>
            <a:r>
              <a:rPr lang="pl-PL" altLang="ru-RU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ETAP II – REJESTRACJA</a:t>
            </a:r>
            <a:endParaRPr lang="en-US" altLang="ru-RU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50716" y="1525725"/>
            <a:ext cx="11342540" cy="3886200"/>
          </a:xfr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pl-PL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Aby się zarejestrować, należy dotrzeć na stronę rejestracji żetonowej </a:t>
            </a:r>
            <a:r>
              <a:rPr lang="pl-PL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hlinkClick r:id="rId2"/>
              </a:rPr>
              <a:t>http://rejestracja.usos.uw.edu.pl/</a:t>
            </a:r>
            <a:r>
              <a:rPr lang="pl-PL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i zalogować się tak jak do </a:t>
            </a:r>
            <a:r>
              <a:rPr lang="pl-PL" altLang="ru-RU" sz="2200" b="1" dirty="0" err="1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usosa</a:t>
            </a:r>
            <a:r>
              <a:rPr lang="pl-PL" altLang="ru-RU" sz="22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endParaRPr lang="en-US" altLang="ru-RU" sz="2200" dirty="0">
              <a:solidFill>
                <a:srgbClr val="04383F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609600" indent="-609600">
              <a:buNone/>
            </a:pPr>
            <a:endParaRPr lang="en-US" altLang="ru-RU" sz="2200" dirty="0">
              <a:solidFill>
                <a:srgbClr val="04383F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27652" name="Picture 4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75" y="2873376"/>
            <a:ext cx="110521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550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04814"/>
            <a:ext cx="8229600" cy="5462587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ru-RU" dirty="0">
                <a:solidFill>
                  <a:srgbClr val="04383F"/>
                </a:solidFill>
              </a:rPr>
              <a:t>2. </a:t>
            </a:r>
            <a:r>
              <a:rPr lang="pl-PL" altLang="ru-RU" dirty="0">
                <a:solidFill>
                  <a:srgbClr val="04383F"/>
                </a:solidFill>
              </a:rPr>
              <a:t>Klikamy na ikonkę </a:t>
            </a:r>
            <a:r>
              <a:rPr lang="pl-PL" altLang="ru-RU" b="1" dirty="0">
                <a:solidFill>
                  <a:srgbClr val="318F9A"/>
                </a:solidFill>
              </a:rPr>
              <a:t>LISTA REJESTRACJI</a:t>
            </a:r>
            <a:r>
              <a:rPr lang="pl-PL" altLang="ru-RU" b="1" dirty="0">
                <a:solidFill>
                  <a:srgbClr val="04383F"/>
                </a:solidFill>
              </a:rPr>
              <a:t>.</a:t>
            </a:r>
            <a:endParaRPr lang="en-US" altLang="ru-RU" dirty="0">
              <a:solidFill>
                <a:srgbClr val="04383F"/>
              </a:solidFill>
            </a:endParaRPr>
          </a:p>
          <a:p>
            <a:pPr marL="609600" indent="-609600">
              <a:buNone/>
            </a:pPr>
            <a:endParaRPr lang="en-US" altLang="ru-RU" dirty="0">
              <a:solidFill>
                <a:srgbClr val="04383F"/>
              </a:solidFill>
            </a:endParaRPr>
          </a:p>
        </p:txBody>
      </p:sp>
      <p:pic>
        <p:nvPicPr>
          <p:cNvPr id="28676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00" y="1412875"/>
            <a:ext cx="13825538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461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530814" y="290641"/>
            <a:ext cx="3383312" cy="6024097"/>
          </a:xfrm>
          <a:solidFill>
            <a:srgbClr val="7CCDD6"/>
          </a:solidFill>
        </p:spPr>
        <p:txBody>
          <a:bodyPr>
            <a:normAutofit fontScale="85000" lnSpcReduction="10000"/>
          </a:bodyPr>
          <a:lstStyle/>
          <a:p>
            <a:pPr marL="360363" indent="-360363">
              <a:lnSpc>
                <a:spcPct val="120000"/>
              </a:lnSpc>
              <a:buNone/>
            </a:pPr>
            <a:r>
              <a:rPr lang="en-US" altLang="ru-RU" dirty="0">
                <a:solidFill>
                  <a:srgbClr val="04383F"/>
                </a:solidFill>
              </a:rPr>
              <a:t>3.  </a:t>
            </a:r>
            <a:r>
              <a:rPr lang="pl-PL" altLang="ru-RU" dirty="0">
                <a:solidFill>
                  <a:srgbClr val="04383F"/>
                </a:solidFill>
              </a:rPr>
              <a:t>Wybieramy lektoraty </a:t>
            </a:r>
            <a:r>
              <a:rPr lang="pl-PL" altLang="ru-RU" b="1" dirty="0">
                <a:solidFill>
                  <a:schemeClr val="bg1"/>
                </a:solidFill>
              </a:rPr>
              <a:t>LEK20</a:t>
            </a:r>
            <a:r>
              <a:rPr lang="en-US" altLang="ru-RU" b="1" dirty="0">
                <a:solidFill>
                  <a:schemeClr val="bg1"/>
                </a:solidFill>
              </a:rPr>
              <a:t>20</a:t>
            </a:r>
            <a:r>
              <a:rPr lang="pl-PL" altLang="ru-RU" b="1" dirty="0">
                <a:solidFill>
                  <a:schemeClr val="bg1"/>
                </a:solidFill>
              </a:rPr>
              <a:t>Z</a:t>
            </a:r>
            <a:r>
              <a:rPr lang="pl-PL" altLang="ru-RU" b="1" dirty="0">
                <a:solidFill>
                  <a:srgbClr val="04383F"/>
                </a:solidFill>
              </a:rPr>
              <a:t>.</a:t>
            </a:r>
            <a:r>
              <a:rPr lang="pl-PL" altLang="ru-RU" dirty="0">
                <a:solidFill>
                  <a:srgbClr val="04383F"/>
                </a:solidFill>
              </a:rPr>
              <a:t> </a:t>
            </a:r>
          </a:p>
          <a:p>
            <a:pPr marL="360363" indent="-360363">
              <a:lnSpc>
                <a:spcPct val="120000"/>
              </a:lnSpc>
              <a:buNone/>
            </a:pPr>
            <a:r>
              <a:rPr lang="pl-PL" altLang="ru-RU" dirty="0">
                <a:solidFill>
                  <a:srgbClr val="04383F"/>
                </a:solidFill>
              </a:rPr>
              <a:t>	Na szarym pasku pod </a:t>
            </a:r>
            <a:r>
              <a:rPr lang="pl-PL" altLang="ru-RU" dirty="0" err="1">
                <a:solidFill>
                  <a:srgbClr val="04383F"/>
                </a:solidFill>
              </a:rPr>
              <a:t>symbolemznajduje</a:t>
            </a:r>
            <a:r>
              <a:rPr lang="pl-PL" altLang="ru-RU" dirty="0">
                <a:solidFill>
                  <a:srgbClr val="04383F"/>
                </a:solidFill>
              </a:rPr>
              <a:t> się informacja dotycząca otwarcia i zamknięcia tur rejestracji. Jeżeli informacja wyświetla się na zielono, to znaczy, że w tym momencie możemy się zapisać. Klikamy na tę zieloną informację.</a:t>
            </a:r>
            <a:endParaRPr lang="en-US" altLang="ru-RU" dirty="0">
              <a:solidFill>
                <a:srgbClr val="04383F"/>
              </a:solidFill>
            </a:endParaRPr>
          </a:p>
          <a:p>
            <a:pPr marL="609600" indent="-609600">
              <a:buNone/>
            </a:pPr>
            <a:endParaRPr lang="en-US" altLang="ru-RU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3" y="810075"/>
            <a:ext cx="7975021" cy="5601185"/>
          </a:xfrm>
          <a:prstGeom prst="rect">
            <a:avLst/>
          </a:prstGeom>
        </p:spPr>
      </p:pic>
      <p:sp>
        <p:nvSpPr>
          <p:cNvPr id="3" name="Strzałka w prawo 2"/>
          <p:cNvSpPr/>
          <p:nvPr/>
        </p:nvSpPr>
        <p:spPr>
          <a:xfrm rot="8382769">
            <a:off x="2026483" y="2929666"/>
            <a:ext cx="7440833" cy="5596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2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99507" y="404813"/>
            <a:ext cx="9477943" cy="38862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ru-RU" dirty="0">
                <a:solidFill>
                  <a:srgbClr val="04383F"/>
                </a:solidFill>
              </a:rPr>
              <a:t>4.  	</a:t>
            </a:r>
            <a:r>
              <a:rPr lang="pl-PL" altLang="ru-RU" dirty="0">
                <a:solidFill>
                  <a:srgbClr val="04383F"/>
                </a:solidFill>
              </a:rPr>
              <a:t>Z listy lektoratów wybieramy te, których symbol zaczyna się od </a:t>
            </a:r>
            <a:r>
              <a:rPr lang="pl-PL" altLang="ru-RU" b="1" dirty="0">
                <a:solidFill>
                  <a:srgbClr val="318F9A"/>
                </a:solidFill>
              </a:rPr>
              <a:t>4024</a:t>
            </a:r>
            <a:r>
              <a:rPr lang="pl-PL" altLang="ru-RU" dirty="0">
                <a:solidFill>
                  <a:srgbClr val="318F9A"/>
                </a:solidFill>
              </a:rPr>
              <a:t> </a:t>
            </a:r>
            <a:r>
              <a:rPr lang="pl-PL" altLang="ru-RU" dirty="0">
                <a:solidFill>
                  <a:srgbClr val="04383F"/>
                </a:solidFill>
              </a:rPr>
              <a:t>(tzn., że lektoraty prowadzi </a:t>
            </a:r>
            <a:r>
              <a:rPr lang="pl-PL" altLang="ru-RU" dirty="0" err="1">
                <a:solidFill>
                  <a:srgbClr val="04383F"/>
                </a:solidFill>
              </a:rPr>
              <a:t>SzJO</a:t>
            </a:r>
            <a:r>
              <a:rPr lang="pl-PL" altLang="ru-RU" dirty="0">
                <a:solidFill>
                  <a:srgbClr val="04383F"/>
                </a:solidFill>
              </a:rPr>
              <a:t>).</a:t>
            </a:r>
            <a:endParaRPr lang="en-US" altLang="ru-RU" dirty="0">
              <a:solidFill>
                <a:srgbClr val="04383F"/>
              </a:solidFill>
            </a:endParaRPr>
          </a:p>
          <a:p>
            <a:pPr marL="609600" indent="-609600">
              <a:buNone/>
            </a:pPr>
            <a:endParaRPr lang="en-US" altLang="ru-RU" dirty="0"/>
          </a:p>
        </p:txBody>
      </p:sp>
      <p:pic>
        <p:nvPicPr>
          <p:cNvPr id="30725" name="Picture 5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39" y="2291557"/>
            <a:ext cx="1011713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708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02" y="-39237"/>
            <a:ext cx="12192000" cy="6897237"/>
          </a:xfrm>
          <a:prstGeom prst="rect">
            <a:avLst/>
          </a:prstGeom>
        </p:spPr>
      </p:pic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919288" y="981075"/>
            <a:ext cx="8229600" cy="38862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5.  	</a:t>
            </a:r>
            <a:r>
              <a:rPr lang="pl-PL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Wybieramy interesujący nas język (klikając na daną rubrykę w tabeli),  poziom i grupę </a:t>
            </a:r>
            <a:r>
              <a:rPr lang="pl-PL" altLang="ru-RU" sz="2200" dirty="0" err="1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lektoratową</a:t>
            </a:r>
            <a:r>
              <a:rPr lang="pl-PL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– zwróć  uwagę na </a:t>
            </a:r>
            <a:r>
              <a:rPr lang="pl-PL" altLang="ru-RU" sz="2200" b="1" u="sng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NUMER GRUPY</a:t>
            </a:r>
            <a:r>
              <a:rPr lang="pl-PL" altLang="ru-RU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pl-PL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 </a:t>
            </a:r>
            <a:r>
              <a:rPr lang="pl-PL" altLang="ru-RU" sz="2200" b="1" u="sng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NAZWISKO</a:t>
            </a:r>
            <a:r>
              <a:rPr lang="pl-PL" altLang="ru-RU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</a:t>
            </a:r>
            <a:r>
              <a:rPr lang="pl-PL" altLang="ru-RU" sz="2200" b="1" u="sng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PROWADZĄCEGO</a:t>
            </a:r>
            <a:r>
              <a:rPr lang="en-US" altLang="ru-RU" sz="2200" b="1" u="sng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endParaRPr lang="en-US" altLang="ru-RU" sz="2200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609600" indent="-609600">
              <a:buNone/>
            </a:pPr>
            <a:endParaRPr lang="en-US" altLang="ru-RU" sz="2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593" y="2924175"/>
            <a:ext cx="7668650" cy="33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41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70" y="2577925"/>
            <a:ext cx="8657070" cy="3932261"/>
          </a:xfrm>
          <a:prstGeom prst="rect">
            <a:avLst/>
          </a:prstGeom>
        </p:spPr>
      </p:pic>
      <p:sp>
        <p:nvSpPr>
          <p:cNvPr id="4" name="Strzałka w dół 3"/>
          <p:cNvSpPr/>
          <p:nvPr/>
        </p:nvSpPr>
        <p:spPr>
          <a:xfrm>
            <a:off x="3264946" y="1000461"/>
            <a:ext cx="139849" cy="334025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11783" y="404813"/>
            <a:ext cx="11233192" cy="38862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6.   </a:t>
            </a:r>
            <a:r>
              <a:rPr lang="pl-PL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 kliknięciu na grupę na górze pojawi się koszyk.</a:t>
            </a:r>
            <a:r>
              <a:rPr lang="en-US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pl-PL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Sprawdzamy czy nad koszykiem jest </a:t>
            </a:r>
            <a:r>
              <a:rPr lang="pl-PL" altLang="ru-RU" sz="2200" b="1" dirty="0">
                <a:solidFill>
                  <a:srgbClr val="92D05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zielona strzałka</a:t>
            </a:r>
            <a:r>
              <a:rPr lang="pl-PL" altLang="ru-RU" sz="22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 </a:t>
            </a:r>
            <a:r>
              <a:rPr lang="pl-PL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Jeżeli tak jest to klikamy koszyczek i w ten sposób rejestrujemy się do grupy. Jeżeli koszyczek jest bez zielonej strzałki (jak na obrazku) to znaczy ze </a:t>
            </a:r>
            <a:r>
              <a:rPr lang="pl-PL" altLang="ru-RU" sz="2200" b="1" u="sng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nie nastąpiła</a:t>
            </a:r>
            <a:r>
              <a:rPr lang="pl-PL" altLang="ru-RU" sz="22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migracja danych z testów poziomujących i musimy poczekać, aż dane zostaną przesłane.</a:t>
            </a:r>
            <a:endParaRPr lang="en-US" altLang="ru-RU" sz="2200" dirty="0">
              <a:solidFill>
                <a:srgbClr val="04383F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609600" indent="-609600">
              <a:buNone/>
            </a:pPr>
            <a:endParaRPr lang="en-US" altLang="ru-RU" dirty="0"/>
          </a:p>
        </p:txBody>
      </p:sp>
      <p:sp>
        <p:nvSpPr>
          <p:cNvPr id="5" name="Prostokąt 4"/>
          <p:cNvSpPr/>
          <p:nvPr/>
        </p:nvSpPr>
        <p:spPr>
          <a:xfrm>
            <a:off x="3351007" y="1005840"/>
            <a:ext cx="2377440" cy="5916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71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6543" cy="6857999"/>
          </a:xfrm>
          <a:prstGeom prst="rect">
            <a:avLst/>
          </a:prstGeom>
        </p:spPr>
      </p:pic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00946" y="1917775"/>
            <a:ext cx="7473652" cy="3886200"/>
          </a:xfr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 startAt="7"/>
            </a:pPr>
            <a:r>
              <a:rPr lang="pl-PL" altLang="ru-RU" sz="25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 czasie trwania rejestracji możemy się również wyrejestrować, wchodząc w ten sam sposób i klikając na koszyk z czerwoną strzałką. </a:t>
            </a:r>
            <a:endParaRPr lang="en-US" altLang="ru-RU" sz="2500" dirty="0">
              <a:solidFill>
                <a:srgbClr val="318F9A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609600" indent="-609600">
              <a:buNone/>
            </a:pPr>
            <a:r>
              <a:rPr lang="en-US" altLang="ru-RU" sz="2500" b="1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	</a:t>
            </a:r>
            <a:r>
              <a:rPr lang="pl-PL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UWAGA:</a:t>
            </a:r>
            <a:r>
              <a:rPr lang="pl-PL" altLang="ru-RU" sz="25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endParaRPr lang="en-US" altLang="ru-RU" sz="2500" dirty="0">
              <a:solidFill>
                <a:srgbClr val="318F9A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609600" indent="-609600">
              <a:buNone/>
            </a:pPr>
            <a:r>
              <a:rPr lang="en-US" altLang="ru-RU" sz="25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	</a:t>
            </a:r>
            <a:r>
              <a:rPr lang="pl-PL" altLang="ru-RU" sz="25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Można to zrobić </a:t>
            </a:r>
            <a:r>
              <a:rPr lang="pl-PL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TYLKO</a:t>
            </a:r>
            <a:r>
              <a:rPr lang="pl-PL" altLang="ru-RU" sz="25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pl-PL" altLang="ru-RU" sz="25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podczas otwartej rejestracji.</a:t>
            </a:r>
            <a:endParaRPr lang="en-US" altLang="ru-RU" sz="2500" dirty="0">
              <a:solidFill>
                <a:srgbClr val="318F9A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609600" indent="-609600">
              <a:buNone/>
            </a:pPr>
            <a:endParaRPr lang="en-US" altLang="ru-RU" sz="25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03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" y="0"/>
            <a:ext cx="12167419" cy="6871882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8122" y="264866"/>
            <a:ext cx="8724359" cy="1655763"/>
          </a:xfrm>
        </p:spPr>
        <p:txBody>
          <a:bodyPr>
            <a:normAutofit/>
          </a:bodyPr>
          <a:lstStyle/>
          <a:p>
            <a:br>
              <a:rPr lang="pl-PL" altLang="ru-RU" sz="3200" dirty="0"/>
            </a:br>
            <a:r>
              <a:rPr lang="en-US" altLang="ru-RU" sz="4500" dirty="0">
                <a:solidFill>
                  <a:srgbClr val="04383F"/>
                </a:solidFill>
              </a:rPr>
              <a:t>WA</a:t>
            </a:r>
            <a:r>
              <a:rPr lang="pl-PL" altLang="ru-RU" sz="4500" dirty="0">
                <a:solidFill>
                  <a:srgbClr val="04383F"/>
                </a:solidFill>
              </a:rPr>
              <a:t>ŻNE ADRESY</a:t>
            </a:r>
            <a:endParaRPr lang="en-US" altLang="ru-RU" sz="4500" dirty="0">
              <a:solidFill>
                <a:srgbClr val="04383F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337534" y="328901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altLang="ru-RU" sz="20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Szkoła Języków Obcych   </a:t>
            </a:r>
            <a:br>
              <a:rPr lang="pl-PL" altLang="ru-RU" sz="20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n-US" altLang="ru-RU" sz="20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hlinkClick r:id="rId3"/>
              </a:rPr>
              <a:t>www.szjo.uw.edu.pl</a:t>
            </a:r>
            <a:r>
              <a:rPr lang="pl-PL" altLang="ru-RU" sz="20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endParaRPr lang="ru-RU" sz="2000" dirty="0">
              <a:solidFill>
                <a:srgbClr val="318F9A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337534" y="5273037"/>
            <a:ext cx="4845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ru-RU" sz="20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Informacja o rejestracji na lektoraty</a:t>
            </a:r>
          </a:p>
          <a:p>
            <a:r>
              <a:rPr lang="pl-PL" sz="20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hlinkClick r:id="rId4"/>
              </a:rPr>
              <a:t> http://szjo.uw.edu.pl/132-2/</a:t>
            </a:r>
            <a:r>
              <a:rPr lang="pl-PL" sz="20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endParaRPr lang="ru-RU" sz="2000" dirty="0">
              <a:solidFill>
                <a:srgbClr val="318F9A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7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28"/>
            <a:ext cx="12256521" cy="6912445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0188" y="54199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pl-PL" altLang="ru-RU" sz="35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 ilu godzin lektoratu mogę skorzystać w czasie studiów?</a:t>
            </a:r>
            <a:br>
              <a:rPr lang="pl-PL" altLang="ru-RU" sz="4000" dirty="0"/>
            </a:br>
            <a:endParaRPr lang="en-US" altLang="ru-RU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151102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l-PL" altLang="ru-RU" sz="25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Studentowi studiów dziennych i wieczorowych I stopnia 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ru-RU" sz="25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przysługuje </a:t>
            </a:r>
            <a:r>
              <a:rPr lang="pl-PL" altLang="ru-RU" sz="25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240 godzin lekcyjnych (żetonów)</a:t>
            </a:r>
            <a:r>
              <a:rPr lang="pl-PL" altLang="ru-RU" sz="25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lektoratu. 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ru-RU" sz="25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 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ru-RU" sz="25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 </a:t>
            </a:r>
            <a:endParaRPr lang="en-US" altLang="ru-RU" sz="25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38200" y="5680181"/>
            <a:ext cx="894424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ru-RU" sz="25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 wykorzystaniu  żetonów,  możesz kupić dodatkowe.</a:t>
            </a:r>
            <a:endParaRPr lang="ru-RU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6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8"/>
            <a:ext cx="12197230" cy="685506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651400"/>
          </a:xfrm>
        </p:spPr>
        <p:txBody>
          <a:bodyPr>
            <a:normAutofit fontScale="90000"/>
          </a:bodyPr>
          <a:lstStyle/>
          <a:p>
            <a:r>
              <a:rPr lang="pl-PL" altLang="ru-RU" sz="40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Jak często odbywają się </a:t>
            </a:r>
            <a:br>
              <a:rPr lang="pl-PL" altLang="ru-RU" sz="40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pl-PL" altLang="ru-RU" sz="40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zajęcia?</a:t>
            </a:r>
            <a:br>
              <a:rPr lang="pl-PL" altLang="ru-RU" sz="40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endParaRPr lang="en-US" altLang="ru-RU" sz="4000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0640" y="1746902"/>
            <a:ext cx="10515600" cy="112952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ru-RU" sz="3500" dirty="0"/>
              <a:t>  </a:t>
            </a:r>
            <a:r>
              <a:rPr lang="pl-PL" altLang="ru-RU" sz="25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Najczęściej dwa spotkania tygodniowo 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ru-RU" sz="25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po dwie godziny lekcyjne (60 godzin w semestrze). </a:t>
            </a:r>
            <a:endParaRPr lang="en-US" altLang="ru-RU" sz="2500" dirty="0">
              <a:solidFill>
                <a:srgbClr val="318F9A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276916" y="3111370"/>
            <a:ext cx="921061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UWAGA!</a:t>
            </a:r>
          </a:p>
          <a:p>
            <a:r>
              <a:rPr lang="pl-PL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 roku akademickim 2020/21 lektoraty będą odbywać się w trybie zdalnym.</a:t>
            </a:r>
          </a:p>
          <a:p>
            <a:endParaRPr lang="pl-PL" sz="2200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pl-PL" sz="22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► </a:t>
            </a:r>
            <a:r>
              <a:rPr lang="pl-PL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spotkania online przy pomocy komunikatora </a:t>
            </a:r>
          </a:p>
          <a:p>
            <a:r>
              <a:rPr lang="pl-PL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 (np. Google Meet, Zoom itp.)</a:t>
            </a:r>
          </a:p>
          <a:p>
            <a:r>
              <a:rPr lang="pl-PL" sz="22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► </a:t>
            </a:r>
            <a:r>
              <a:rPr lang="pl-PL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część zajęć może odbywać się w formie pracy </a:t>
            </a:r>
          </a:p>
          <a:p>
            <a:r>
              <a:rPr lang="pl-PL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 asynchronicznej na wybranej przez lektora platformie    </a:t>
            </a:r>
          </a:p>
          <a:p>
            <a:r>
              <a:rPr lang="pl-PL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 (</a:t>
            </a:r>
            <a:r>
              <a:rPr lang="pl-PL" sz="220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np</a:t>
            </a:r>
            <a:r>
              <a:rPr lang="pl-PL" sz="22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.Google Classroom, </a:t>
            </a:r>
            <a:r>
              <a:rPr lang="pl-PL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</a:t>
            </a:r>
            <a:r>
              <a:rPr lang="pl-PL" sz="22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oodle, </a:t>
            </a:r>
            <a:r>
              <a:rPr lang="pl-PL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</a:t>
            </a:r>
            <a:r>
              <a:rPr lang="pl-PL" sz="22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dmodo </a:t>
            </a:r>
            <a:r>
              <a:rPr lang="pl-PL" sz="22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itp.)</a:t>
            </a:r>
          </a:p>
          <a:p>
            <a:endParaRPr lang="ru-RU" sz="2500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9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3"/>
            <a:ext cx="12244481" cy="6890619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92" y="103854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pl-PL" altLang="ru-RU" sz="40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Jak często odbywają się zajęcia?</a:t>
            </a:r>
            <a:br>
              <a:rPr lang="pl-PL" altLang="ru-RU" sz="40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endParaRPr lang="en-US" altLang="ru-RU" sz="4000" b="1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329210" y="2526206"/>
            <a:ext cx="82296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ru-RU" sz="3500" dirty="0">
                <a:solidFill>
                  <a:srgbClr val="04383F"/>
                </a:solidFill>
              </a:rPr>
              <a:t>  </a:t>
            </a:r>
            <a:r>
              <a:rPr lang="pl-PL" altLang="ru-RU" sz="3500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Najczęściej dwa spotkania tygodniowo po dwie godziny lekcyjne (60 godzin w semestrze). </a:t>
            </a:r>
            <a:endParaRPr lang="en-US" altLang="ru-RU" sz="3500" dirty="0">
              <a:solidFill>
                <a:srgbClr val="04383F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7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6543" cy="6857999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4681" y="16408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altLang="ru-RU" sz="40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Jak sprawdzić poziom znajomości języka obcego przed zapisaniem się na lektorat?</a:t>
            </a:r>
            <a:br>
              <a:rPr lang="pl-PL" altLang="ru-RU" sz="40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endParaRPr lang="en-US" altLang="ru-RU" sz="4000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43762" y="2889944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pl-PL" altLang="ru-RU" dirty="0"/>
          </a:p>
          <a:p>
            <a:pPr>
              <a:buFont typeface="Wingdings" panose="05000000000000000000" pitchFamily="2" charset="2"/>
              <a:buNone/>
            </a:pPr>
            <a:r>
              <a:rPr lang="pl-PL" altLang="ru-RU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Rozwiąż test poziomujący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ru-RU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hlinkClick r:id="rId3"/>
              </a:rPr>
              <a:t>www.szjo.uw.edu.pl</a:t>
            </a:r>
            <a:endParaRPr lang="pl-PL" altLang="ru-RU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pl-PL" altLang="ru-RU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→ d</a:t>
            </a:r>
            <a:r>
              <a:rPr lang="en-US" altLang="ru-RU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la student</a:t>
            </a:r>
            <a:r>
              <a:rPr lang="pl-PL" altLang="ru-RU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ów 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ru-RU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→ lektoraty 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ru-RU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→ test poziomujący</a:t>
            </a:r>
            <a:endParaRPr lang="en-US" altLang="ru-RU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4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543"/>
            <a:ext cx="12280724" cy="6911015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194345" y="287643"/>
            <a:ext cx="8229600" cy="1371600"/>
          </a:xfrm>
        </p:spPr>
        <p:txBody>
          <a:bodyPr/>
          <a:lstStyle/>
          <a:p>
            <a:r>
              <a:rPr lang="pl-PL" altLang="ru-RU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Jak zapisać się na lektorat?</a:t>
            </a:r>
            <a:endParaRPr lang="en-US" altLang="ru-RU" b="1" dirty="0">
              <a:solidFill>
                <a:srgbClr val="04383F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194345" y="1811643"/>
            <a:ext cx="8229600" cy="3886200"/>
          </a:xfrm>
        </p:spPr>
        <p:txBody>
          <a:bodyPr/>
          <a:lstStyle/>
          <a:p>
            <a:endParaRPr lang="pl-PL" altLang="ru-RU" sz="3500" dirty="0"/>
          </a:p>
          <a:p>
            <a:pPr>
              <a:buFont typeface="Wingdings" panose="05000000000000000000" pitchFamily="2" charset="2"/>
              <a:buNone/>
            </a:pPr>
            <a:r>
              <a:rPr lang="pl-PL" altLang="ru-RU" sz="3500" dirty="0"/>
              <a:t>  </a:t>
            </a:r>
            <a:r>
              <a:rPr lang="pl-PL" altLang="ru-RU" sz="3500" b="1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SAMODZIELNIE</a:t>
            </a:r>
            <a:r>
              <a:rPr lang="pl-PL" altLang="ru-RU" sz="35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przez system USOS  </a:t>
            </a:r>
            <a:r>
              <a:rPr lang="pl-PL" altLang="ru-RU" sz="35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hlinkClick r:id="rId3"/>
              </a:rPr>
              <a:t>http://rejestracja.usos.uw.edu.pl/</a:t>
            </a:r>
            <a:r>
              <a:rPr lang="pl-PL" altLang="ru-RU" sz="35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w przewidzianych terminach rejestracji żetonowej</a:t>
            </a:r>
            <a:r>
              <a:rPr lang="en-US" altLang="ru-RU" sz="3500" dirty="0">
                <a:solidFill>
                  <a:srgbClr val="318F9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27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618"/>
            <a:ext cx="12192000" cy="6897237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19539" y="647658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pl-PL" altLang="ru-RU" sz="36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Jak interpretować symbole składające się na kod danego lektoratu?</a:t>
            </a:r>
            <a:br>
              <a:rPr lang="pl-PL" altLang="ru-RU" sz="3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endParaRPr lang="en-US" altLang="ru-RU" sz="3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006033" y="2121489"/>
            <a:ext cx="9070534" cy="3886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l-PL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Pierwsze cztery cyfry to symbol jednostki prowadzącej lektorat (</a:t>
            </a:r>
            <a:r>
              <a:rPr lang="pl-PL" altLang="ru-RU" sz="26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SzJO</a:t>
            </a:r>
            <a:r>
              <a:rPr lang="pl-PL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oznaczona jest cyframi </a:t>
            </a:r>
            <a:r>
              <a:rPr lang="pl-PL" altLang="ru-RU" sz="26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4024</a:t>
            </a:r>
            <a:r>
              <a:rPr lang="pl-PL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pl-PL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Język oznaczony jest następującymi symbolami: </a:t>
            </a:r>
            <a:r>
              <a:rPr lang="pl-PL" altLang="ru-RU" sz="26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ANG, FRA, HIS, NID, NIE, NOR, POR, ROS, SZW, WLO</a:t>
            </a:r>
            <a:r>
              <a:rPr lang="pl-PL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Kod zawiera wskazanie poziomu docelowego (do którego prowadzi dany lektorat): </a:t>
            </a:r>
            <a:r>
              <a:rPr lang="pl-PL" altLang="ru-RU" sz="26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A2, B1, B2, C1, C2</a:t>
            </a:r>
            <a:r>
              <a:rPr lang="pl-PL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ru-RU" sz="26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Profil</a:t>
            </a:r>
            <a:r>
              <a:rPr lang="en-US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6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lektoratu</a:t>
            </a:r>
            <a:r>
              <a:rPr lang="en-US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6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oznaczony</a:t>
            </a:r>
            <a:r>
              <a:rPr lang="en-US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jest </a:t>
            </a:r>
            <a:r>
              <a:rPr lang="en-US" altLang="ru-RU" sz="26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następującymi</a:t>
            </a:r>
            <a:r>
              <a:rPr lang="en-US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6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symbolami</a:t>
            </a:r>
            <a:r>
              <a:rPr lang="en-US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:</a:t>
            </a:r>
            <a:r>
              <a:rPr lang="pl-PL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altLang="ru-RU" sz="2600" b="1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</a:t>
            </a:r>
            <a:r>
              <a:rPr lang="en-US" altLang="ru-RU" sz="26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</a:t>
            </a:r>
            <a:r>
              <a:rPr lang="en-US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– </a:t>
            </a:r>
            <a:r>
              <a:rPr lang="en-US" altLang="ru-RU" sz="26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ogólny,</a:t>
            </a:r>
            <a:r>
              <a:rPr lang="en-US" altLang="ru-RU" sz="2600" b="1" dirty="0" err="1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</a:t>
            </a:r>
            <a:r>
              <a:rPr lang="en-US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– </a:t>
            </a:r>
            <a:r>
              <a:rPr lang="en-US" altLang="ru-RU" sz="26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ekonomiczny</a:t>
            </a:r>
            <a:r>
              <a:rPr lang="en-US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</a:t>
            </a:r>
            <a:r>
              <a:rPr lang="pl-PL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6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</a:t>
            </a:r>
            <a:r>
              <a:rPr lang="en-US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– </a:t>
            </a:r>
            <a:r>
              <a:rPr lang="en-US" altLang="ru-RU" sz="26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prawniczy</a:t>
            </a:r>
            <a:r>
              <a:rPr lang="en-US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altLang="ru-RU" sz="26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Litera</a:t>
            </a:r>
            <a:r>
              <a:rPr lang="en-US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600" b="1" dirty="0">
                <a:solidFill>
                  <a:srgbClr val="04383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</a:t>
            </a:r>
            <a:r>
              <a:rPr lang="en-US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altLang="ru-RU" sz="26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oznacza</a:t>
            </a:r>
            <a:r>
              <a:rPr lang="en-US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e-</a:t>
            </a:r>
            <a:r>
              <a:rPr lang="en-US" altLang="ru-RU" sz="2600" dirty="0" err="1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lektorat</a:t>
            </a:r>
            <a:r>
              <a:rPr lang="en-US" altLang="ru-RU" sz="2600" dirty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143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63" y="133266"/>
            <a:ext cx="9144000" cy="620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4990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981</Words>
  <Application>Microsoft Office PowerPoint</Application>
  <PresentationFormat>Widescreen</PresentationFormat>
  <Paragraphs>98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DejaVu Sans</vt:lpstr>
      <vt:lpstr>Wingdings</vt:lpstr>
      <vt:lpstr>Motyw pakietu Office</vt:lpstr>
      <vt:lpstr>PowerPoint Presentation</vt:lpstr>
      <vt:lpstr>Jakich języków  mogę się uczyć w SzJO UW? </vt:lpstr>
      <vt:lpstr>Z ilu godzin lektoratu mogę skorzystać w czasie studiów? </vt:lpstr>
      <vt:lpstr>Jak często odbywają się  zajęcia? </vt:lpstr>
      <vt:lpstr>Jak często odbywają się zajęcia? </vt:lpstr>
      <vt:lpstr>Jak sprawdzić poziom znajomości języka obcego przed zapisaniem się na lektorat? </vt:lpstr>
      <vt:lpstr>Jak zapisać się na lektorat?</vt:lpstr>
      <vt:lpstr>Jak interpretować symbole składające się na kod danego lektoratu? </vt:lpstr>
      <vt:lpstr>PowerPoint Presentation</vt:lpstr>
      <vt:lpstr>Kiedy mogę zarejestrować się na lektorat?</vt:lpstr>
      <vt:lpstr>Zapisałem się na lektorat, który nie spełnia moich oczekiwań. Co mogę zrobić? </vt:lpstr>
      <vt:lpstr>PowerPoint Presentation</vt:lpstr>
      <vt:lpstr>PowerPoint Presentation</vt:lpstr>
      <vt:lpstr>PowerPoint Presentation</vt:lpstr>
      <vt:lpstr> 2. Wejdź w Testy poziomujące. </vt:lpstr>
      <vt:lpstr>3. Wejdź w Logowanie dla studentów UW – Centralny Serwer Uwierzytelniania UW. </vt:lpstr>
      <vt:lpstr>4. Na stronie uwierzytelniania wpisz swój PESEL i Hasło. </vt:lpstr>
      <vt:lpstr>PowerPoint Presentation</vt:lpstr>
      <vt:lpstr>PowerPoint Presentation</vt:lpstr>
      <vt:lpstr>6. Wykonaj test poziomujący i sprawdź wynik oraz sugerowany poziom zaawansowania. </vt:lpstr>
      <vt:lpstr>ETAP II – REJESTRACJA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WAŻNE ADRESY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justynka</dc:creator>
  <cp:lastModifiedBy>Andrzej Dąbrowski</cp:lastModifiedBy>
  <cp:revision>17</cp:revision>
  <dcterms:created xsi:type="dcterms:W3CDTF">2020-10-05T14:37:45Z</dcterms:created>
  <dcterms:modified xsi:type="dcterms:W3CDTF">2020-10-06T14:50:38Z</dcterms:modified>
</cp:coreProperties>
</file>